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309" r:id="rId4"/>
    <p:sldId id="326" r:id="rId5"/>
    <p:sldId id="310" r:id="rId6"/>
    <p:sldId id="327" r:id="rId7"/>
    <p:sldId id="328" r:id="rId8"/>
    <p:sldId id="329" r:id="rId9"/>
    <p:sldId id="330" r:id="rId10"/>
    <p:sldId id="331" r:id="rId11"/>
    <p:sldId id="311" r:id="rId12"/>
    <p:sldId id="325" r:id="rId13"/>
    <p:sldId id="332" r:id="rId14"/>
    <p:sldId id="334" r:id="rId15"/>
    <p:sldId id="333" r:id="rId16"/>
    <p:sldId id="312" r:id="rId17"/>
    <p:sldId id="335" r:id="rId18"/>
    <p:sldId id="336" r:id="rId19"/>
    <p:sldId id="337" r:id="rId20"/>
    <p:sldId id="338" r:id="rId21"/>
    <p:sldId id="339" r:id="rId22"/>
    <p:sldId id="340" r:id="rId23"/>
    <p:sldId id="314" r:id="rId24"/>
    <p:sldId id="315" r:id="rId25"/>
    <p:sldId id="342" r:id="rId26"/>
    <p:sldId id="343" r:id="rId27"/>
    <p:sldId id="344" r:id="rId28"/>
    <p:sldId id="345" r:id="rId29"/>
    <p:sldId id="316" r:id="rId30"/>
    <p:sldId id="317" r:id="rId31"/>
    <p:sldId id="318" r:id="rId32"/>
    <p:sldId id="319" r:id="rId33"/>
    <p:sldId id="320" r:id="rId34"/>
    <p:sldId id="321" r:id="rId35"/>
    <p:sldId id="323" r:id="rId36"/>
    <p:sldId id="324" r:id="rId37"/>
    <p:sldId id="341" r:id="rId38"/>
    <p:sldId id="307" r:id="rId3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F96"/>
    <a:srgbClr val="0082B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4" autoAdjust="0"/>
    <p:restoredTop sz="58113" autoAdjust="0"/>
  </p:normalViewPr>
  <p:slideViewPr>
    <p:cSldViewPr>
      <p:cViewPr varScale="1">
        <p:scale>
          <a:sx n="58" d="100"/>
          <a:sy n="58" d="100"/>
        </p:scale>
        <p:origin x="1680"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7ABC6-118A-44A7-B3E0-F8E3AC2037FE}" type="datetimeFigureOut">
              <a:rPr lang="en-US" smtClean="0"/>
              <a:t>2/4/2017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BB49F-BFE6-41AA-83D4-EDEA386257FC}" type="slidenum">
              <a:rPr lang="en-US" smtClean="0"/>
              <a:t>‹#›</a:t>
            </a:fld>
            <a:endParaRPr lang="en-US"/>
          </a:p>
        </p:txBody>
      </p:sp>
    </p:spTree>
    <p:extLst>
      <p:ext uri="{BB962C8B-B14F-4D97-AF65-F5344CB8AC3E}">
        <p14:creationId xmlns:p14="http://schemas.microsoft.com/office/powerpoint/2010/main" val="359415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a:t>
            </a:fld>
            <a:endParaRPr lang="en-US"/>
          </a:p>
        </p:txBody>
      </p:sp>
    </p:spTree>
    <p:extLst>
      <p:ext uri="{BB962C8B-B14F-4D97-AF65-F5344CB8AC3E}">
        <p14:creationId xmlns:p14="http://schemas.microsoft.com/office/powerpoint/2010/main" val="4170455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12</a:t>
            </a:fld>
            <a:endParaRPr lang="en-US"/>
          </a:p>
        </p:txBody>
      </p:sp>
    </p:spTree>
    <p:extLst>
      <p:ext uri="{BB962C8B-B14F-4D97-AF65-F5344CB8AC3E}">
        <p14:creationId xmlns:p14="http://schemas.microsoft.com/office/powerpoint/2010/main" val="90300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13</a:t>
            </a:fld>
            <a:endParaRPr lang="en-US"/>
          </a:p>
        </p:txBody>
      </p:sp>
    </p:spTree>
    <p:extLst>
      <p:ext uri="{BB962C8B-B14F-4D97-AF65-F5344CB8AC3E}">
        <p14:creationId xmlns:p14="http://schemas.microsoft.com/office/powerpoint/2010/main" val="161127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14</a:t>
            </a:fld>
            <a:endParaRPr lang="en-US"/>
          </a:p>
        </p:txBody>
      </p:sp>
    </p:spTree>
    <p:extLst>
      <p:ext uri="{BB962C8B-B14F-4D97-AF65-F5344CB8AC3E}">
        <p14:creationId xmlns:p14="http://schemas.microsoft.com/office/powerpoint/2010/main" val="3783710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15</a:t>
            </a:fld>
            <a:endParaRPr lang="en-US"/>
          </a:p>
        </p:txBody>
      </p:sp>
    </p:spTree>
    <p:extLst>
      <p:ext uri="{BB962C8B-B14F-4D97-AF65-F5344CB8AC3E}">
        <p14:creationId xmlns:p14="http://schemas.microsoft.com/office/powerpoint/2010/main" val="4287955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16</a:t>
            </a:fld>
            <a:endParaRPr lang="en-US"/>
          </a:p>
        </p:txBody>
      </p:sp>
    </p:spTree>
    <p:extLst>
      <p:ext uri="{BB962C8B-B14F-4D97-AF65-F5344CB8AC3E}">
        <p14:creationId xmlns:p14="http://schemas.microsoft.com/office/powerpoint/2010/main" val="941243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18</a:t>
            </a:fld>
            <a:endParaRPr lang="en-US"/>
          </a:p>
        </p:txBody>
      </p:sp>
    </p:spTree>
    <p:extLst>
      <p:ext uri="{BB962C8B-B14F-4D97-AF65-F5344CB8AC3E}">
        <p14:creationId xmlns:p14="http://schemas.microsoft.com/office/powerpoint/2010/main" val="3607072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23</a:t>
            </a:fld>
            <a:endParaRPr lang="en-US"/>
          </a:p>
        </p:txBody>
      </p:sp>
    </p:spTree>
    <p:extLst>
      <p:ext uri="{BB962C8B-B14F-4D97-AF65-F5344CB8AC3E}">
        <p14:creationId xmlns:p14="http://schemas.microsoft.com/office/powerpoint/2010/main" val="1939866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24</a:t>
            </a:fld>
            <a:endParaRPr lang="en-US"/>
          </a:p>
        </p:txBody>
      </p:sp>
    </p:spTree>
    <p:extLst>
      <p:ext uri="{BB962C8B-B14F-4D97-AF65-F5344CB8AC3E}">
        <p14:creationId xmlns:p14="http://schemas.microsoft.com/office/powerpoint/2010/main" val="240537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25</a:t>
            </a:fld>
            <a:endParaRPr lang="en-US"/>
          </a:p>
        </p:txBody>
      </p:sp>
    </p:spTree>
    <p:extLst>
      <p:ext uri="{BB962C8B-B14F-4D97-AF65-F5344CB8AC3E}">
        <p14:creationId xmlns:p14="http://schemas.microsoft.com/office/powerpoint/2010/main" val="912666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29</a:t>
            </a:fld>
            <a:endParaRPr lang="en-US"/>
          </a:p>
        </p:txBody>
      </p:sp>
    </p:spTree>
    <p:extLst>
      <p:ext uri="{BB962C8B-B14F-4D97-AF65-F5344CB8AC3E}">
        <p14:creationId xmlns:p14="http://schemas.microsoft.com/office/powerpoint/2010/main" val="400521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4</a:t>
            </a:fld>
            <a:endParaRPr lang="en-US"/>
          </a:p>
        </p:txBody>
      </p:sp>
    </p:spTree>
    <p:extLst>
      <p:ext uri="{BB962C8B-B14F-4D97-AF65-F5344CB8AC3E}">
        <p14:creationId xmlns:p14="http://schemas.microsoft.com/office/powerpoint/2010/main" val="1594790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30</a:t>
            </a:fld>
            <a:endParaRPr lang="en-US"/>
          </a:p>
        </p:txBody>
      </p:sp>
    </p:spTree>
    <p:extLst>
      <p:ext uri="{BB962C8B-B14F-4D97-AF65-F5344CB8AC3E}">
        <p14:creationId xmlns:p14="http://schemas.microsoft.com/office/powerpoint/2010/main" val="184315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31</a:t>
            </a:fld>
            <a:endParaRPr lang="en-US"/>
          </a:p>
        </p:txBody>
      </p:sp>
    </p:spTree>
    <p:extLst>
      <p:ext uri="{BB962C8B-B14F-4D97-AF65-F5344CB8AC3E}">
        <p14:creationId xmlns:p14="http://schemas.microsoft.com/office/powerpoint/2010/main" val="2536637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32</a:t>
            </a:fld>
            <a:endParaRPr lang="en-US"/>
          </a:p>
        </p:txBody>
      </p:sp>
    </p:spTree>
    <p:extLst>
      <p:ext uri="{BB962C8B-B14F-4D97-AF65-F5344CB8AC3E}">
        <p14:creationId xmlns:p14="http://schemas.microsoft.com/office/powerpoint/2010/main" val="271104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33</a:t>
            </a:fld>
            <a:endParaRPr lang="en-US"/>
          </a:p>
        </p:txBody>
      </p:sp>
    </p:spTree>
    <p:extLst>
      <p:ext uri="{BB962C8B-B14F-4D97-AF65-F5344CB8AC3E}">
        <p14:creationId xmlns:p14="http://schemas.microsoft.com/office/powerpoint/2010/main" val="2710341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34</a:t>
            </a:fld>
            <a:endParaRPr lang="en-US"/>
          </a:p>
        </p:txBody>
      </p:sp>
    </p:spTree>
    <p:extLst>
      <p:ext uri="{BB962C8B-B14F-4D97-AF65-F5344CB8AC3E}">
        <p14:creationId xmlns:p14="http://schemas.microsoft.com/office/powerpoint/2010/main" val="966434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35</a:t>
            </a:fld>
            <a:endParaRPr lang="en-US"/>
          </a:p>
        </p:txBody>
      </p:sp>
    </p:spTree>
    <p:extLst>
      <p:ext uri="{BB962C8B-B14F-4D97-AF65-F5344CB8AC3E}">
        <p14:creationId xmlns:p14="http://schemas.microsoft.com/office/powerpoint/2010/main" val="2766949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36</a:t>
            </a:fld>
            <a:endParaRPr lang="en-US"/>
          </a:p>
        </p:txBody>
      </p:sp>
    </p:spTree>
    <p:extLst>
      <p:ext uri="{BB962C8B-B14F-4D97-AF65-F5344CB8AC3E}">
        <p14:creationId xmlns:p14="http://schemas.microsoft.com/office/powerpoint/2010/main" val="150245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5</a:t>
            </a:fld>
            <a:endParaRPr lang="en-US"/>
          </a:p>
        </p:txBody>
      </p:sp>
    </p:spTree>
    <p:extLst>
      <p:ext uri="{BB962C8B-B14F-4D97-AF65-F5344CB8AC3E}">
        <p14:creationId xmlns:p14="http://schemas.microsoft.com/office/powerpoint/2010/main" val="3555959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6</a:t>
            </a:fld>
            <a:endParaRPr lang="en-US"/>
          </a:p>
        </p:txBody>
      </p:sp>
    </p:spTree>
    <p:extLst>
      <p:ext uri="{BB962C8B-B14F-4D97-AF65-F5344CB8AC3E}">
        <p14:creationId xmlns:p14="http://schemas.microsoft.com/office/powerpoint/2010/main" val="949112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7</a:t>
            </a:fld>
            <a:endParaRPr lang="en-US"/>
          </a:p>
        </p:txBody>
      </p:sp>
    </p:spTree>
    <p:extLst>
      <p:ext uri="{BB962C8B-B14F-4D97-AF65-F5344CB8AC3E}">
        <p14:creationId xmlns:p14="http://schemas.microsoft.com/office/powerpoint/2010/main" val="65591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8</a:t>
            </a:fld>
            <a:endParaRPr lang="en-US"/>
          </a:p>
        </p:txBody>
      </p:sp>
    </p:spTree>
    <p:extLst>
      <p:ext uri="{BB962C8B-B14F-4D97-AF65-F5344CB8AC3E}">
        <p14:creationId xmlns:p14="http://schemas.microsoft.com/office/powerpoint/2010/main" val="379998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9</a:t>
            </a:fld>
            <a:endParaRPr lang="en-US"/>
          </a:p>
        </p:txBody>
      </p:sp>
    </p:spTree>
    <p:extLst>
      <p:ext uri="{BB962C8B-B14F-4D97-AF65-F5344CB8AC3E}">
        <p14:creationId xmlns:p14="http://schemas.microsoft.com/office/powerpoint/2010/main" val="806106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10</a:t>
            </a:fld>
            <a:endParaRPr lang="en-US"/>
          </a:p>
        </p:txBody>
      </p:sp>
    </p:spTree>
    <p:extLst>
      <p:ext uri="{BB962C8B-B14F-4D97-AF65-F5344CB8AC3E}">
        <p14:creationId xmlns:p14="http://schemas.microsoft.com/office/powerpoint/2010/main" val="40490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7BB49F-BFE6-41AA-83D4-EDEA386257FC}" type="slidenum">
              <a:rPr lang="en-US" smtClean="0"/>
              <a:t>11</a:t>
            </a:fld>
            <a:endParaRPr lang="en-US"/>
          </a:p>
        </p:txBody>
      </p:sp>
    </p:spTree>
    <p:extLst>
      <p:ext uri="{BB962C8B-B14F-4D97-AF65-F5344CB8AC3E}">
        <p14:creationId xmlns:p14="http://schemas.microsoft.com/office/powerpoint/2010/main" val="2934605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42C13BE-D72C-4D00-97FA-4C5051641003}" type="slidenum">
              <a:rPr lang="en-US"/>
              <a:pPr/>
              <a:t>‹#›</a:t>
            </a:fld>
            <a:endParaRPr lang="en-US"/>
          </a:p>
        </p:txBody>
      </p:sp>
    </p:spTree>
    <p:extLst>
      <p:ext uri="{BB962C8B-B14F-4D97-AF65-F5344CB8AC3E}">
        <p14:creationId xmlns:p14="http://schemas.microsoft.com/office/powerpoint/2010/main" val="3890271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1F82A99-98CA-49E9-8162-C698C4C16BA9}" type="slidenum">
              <a:rPr lang="en-US"/>
              <a:pPr/>
              <a:t>‹#›</a:t>
            </a:fld>
            <a:endParaRPr lang="en-US"/>
          </a:p>
        </p:txBody>
      </p:sp>
    </p:spTree>
    <p:extLst>
      <p:ext uri="{BB962C8B-B14F-4D97-AF65-F5344CB8AC3E}">
        <p14:creationId xmlns:p14="http://schemas.microsoft.com/office/powerpoint/2010/main" val="94806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EB6FEB5-4A70-41E1-8EFD-75D8649D4DF3}" type="slidenum">
              <a:rPr lang="en-US"/>
              <a:pPr/>
              <a:t>‹#›</a:t>
            </a:fld>
            <a:endParaRPr lang="en-US"/>
          </a:p>
        </p:txBody>
      </p:sp>
    </p:spTree>
    <p:extLst>
      <p:ext uri="{BB962C8B-B14F-4D97-AF65-F5344CB8AC3E}">
        <p14:creationId xmlns:p14="http://schemas.microsoft.com/office/powerpoint/2010/main" val="3425100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1C9D22D-4877-4279-83EB-9BB9285A35B3}" type="slidenum">
              <a:rPr lang="en-US"/>
              <a:pPr/>
              <a:t>‹#›</a:t>
            </a:fld>
            <a:endParaRPr lang="en-US"/>
          </a:p>
        </p:txBody>
      </p:sp>
    </p:spTree>
    <p:extLst>
      <p:ext uri="{BB962C8B-B14F-4D97-AF65-F5344CB8AC3E}">
        <p14:creationId xmlns:p14="http://schemas.microsoft.com/office/powerpoint/2010/main" val="4186898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E6D69A0-7320-414D-81D2-2C5C944B24B9}" type="slidenum">
              <a:rPr lang="en-US"/>
              <a:pPr/>
              <a:t>‹#›</a:t>
            </a:fld>
            <a:endParaRPr lang="en-US"/>
          </a:p>
        </p:txBody>
      </p:sp>
    </p:spTree>
    <p:extLst>
      <p:ext uri="{BB962C8B-B14F-4D97-AF65-F5344CB8AC3E}">
        <p14:creationId xmlns:p14="http://schemas.microsoft.com/office/powerpoint/2010/main" val="73875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522EE1C7-1F43-4079-8F62-C97AC65438D7}" type="slidenum">
              <a:rPr lang="en-US"/>
              <a:pPr/>
              <a:t>‹#›</a:t>
            </a:fld>
            <a:endParaRPr lang="en-US"/>
          </a:p>
        </p:txBody>
      </p:sp>
    </p:spTree>
    <p:extLst>
      <p:ext uri="{BB962C8B-B14F-4D97-AF65-F5344CB8AC3E}">
        <p14:creationId xmlns:p14="http://schemas.microsoft.com/office/powerpoint/2010/main" val="354018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68C09313-C4F4-477C-A6F0-4D880DBCA291}" type="slidenum">
              <a:rPr lang="en-US"/>
              <a:pPr/>
              <a:t>‹#›</a:t>
            </a:fld>
            <a:endParaRPr lang="en-US"/>
          </a:p>
        </p:txBody>
      </p:sp>
    </p:spTree>
    <p:extLst>
      <p:ext uri="{BB962C8B-B14F-4D97-AF65-F5344CB8AC3E}">
        <p14:creationId xmlns:p14="http://schemas.microsoft.com/office/powerpoint/2010/main" val="163924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2E04C6D1-B8AE-4998-A80F-4C753DECD702}" type="slidenum">
              <a:rPr lang="en-US"/>
              <a:pPr/>
              <a:t>‹#›</a:t>
            </a:fld>
            <a:endParaRPr lang="en-US"/>
          </a:p>
        </p:txBody>
      </p:sp>
    </p:spTree>
    <p:extLst>
      <p:ext uri="{BB962C8B-B14F-4D97-AF65-F5344CB8AC3E}">
        <p14:creationId xmlns:p14="http://schemas.microsoft.com/office/powerpoint/2010/main" val="79185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9DBAA1C1-37CF-45A5-81ED-BC278A6F5D4F}" type="slidenum">
              <a:rPr lang="en-US"/>
              <a:pPr/>
              <a:t>‹#›</a:t>
            </a:fld>
            <a:endParaRPr lang="en-US"/>
          </a:p>
        </p:txBody>
      </p:sp>
    </p:spTree>
    <p:extLst>
      <p:ext uri="{BB962C8B-B14F-4D97-AF65-F5344CB8AC3E}">
        <p14:creationId xmlns:p14="http://schemas.microsoft.com/office/powerpoint/2010/main" val="1908206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6197EEE2-0F0D-4321-B4B5-817A711AE26A}" type="slidenum">
              <a:rPr lang="en-US"/>
              <a:pPr/>
              <a:t>‹#›</a:t>
            </a:fld>
            <a:endParaRPr lang="en-US"/>
          </a:p>
        </p:txBody>
      </p:sp>
    </p:spTree>
    <p:extLst>
      <p:ext uri="{BB962C8B-B14F-4D97-AF65-F5344CB8AC3E}">
        <p14:creationId xmlns:p14="http://schemas.microsoft.com/office/powerpoint/2010/main" val="1167868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EBD7264-6AAB-40DA-BBD2-1BA5527D578D}" type="slidenum">
              <a:rPr lang="en-US"/>
              <a:pPr/>
              <a:t>‹#›</a:t>
            </a:fld>
            <a:endParaRPr lang="en-US"/>
          </a:p>
        </p:txBody>
      </p:sp>
    </p:spTree>
    <p:extLst>
      <p:ext uri="{BB962C8B-B14F-4D97-AF65-F5344CB8AC3E}">
        <p14:creationId xmlns:p14="http://schemas.microsoft.com/office/powerpoint/2010/main" val="1069420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D1F83D59-DB90-4369-8CF5-CAB7A7F5173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endParaRPr lang="en-US"/>
          </a:p>
        </p:txBody>
      </p:sp>
      <p:sp>
        <p:nvSpPr>
          <p:cNvPr id="2051" name="Rectangle 3"/>
          <p:cNvSpPr>
            <a:spLocks noGrp="1" noChangeArrowheads="1"/>
          </p:cNvSpPr>
          <p:nvPr>
            <p:ph type="subTitle" idx="1"/>
          </p:nvPr>
        </p:nvSpPr>
        <p:spPr/>
        <p:txBody>
          <a:bodyPr/>
          <a:lstStyle/>
          <a:p>
            <a:pPr eaLnBrk="1" hangingPunct="1"/>
            <a:endParaRPr lang="en-US"/>
          </a:p>
        </p:txBody>
      </p:sp>
      <p:sp>
        <p:nvSpPr>
          <p:cNvPr id="2052" name="Rectangle 4"/>
          <p:cNvSpPr>
            <a:spLocks noChangeArrowheads="1"/>
          </p:cNvSpPr>
          <p:nvPr/>
        </p:nvSpPr>
        <p:spPr bwMode="auto">
          <a:xfrm>
            <a:off x="0" y="0"/>
            <a:ext cx="9140825" cy="6858000"/>
          </a:xfrm>
          <a:prstGeom prst="rect">
            <a:avLst/>
          </a:prstGeom>
          <a:solidFill>
            <a:srgbClr val="CC0000"/>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2053" name="Rectangle 5"/>
          <p:cNvSpPr>
            <a:spLocks noChangeArrowheads="1"/>
          </p:cNvSpPr>
          <p:nvPr/>
        </p:nvSpPr>
        <p:spPr bwMode="auto">
          <a:xfrm>
            <a:off x="0" y="0"/>
            <a:ext cx="9144000" cy="685800"/>
          </a:xfrm>
          <a:prstGeom prst="rect">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05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30175"/>
            <a:ext cx="1828800" cy="44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0013" y="1900238"/>
            <a:ext cx="6402387" cy="181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56" name="Rectangle 8"/>
          <p:cNvSpPr>
            <a:spLocks noChangeArrowheads="1"/>
          </p:cNvSpPr>
          <p:nvPr/>
        </p:nvSpPr>
        <p:spPr bwMode="auto">
          <a:xfrm>
            <a:off x="1447800" y="4267200"/>
            <a:ext cx="6781800" cy="1262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sz="4000" b="1" dirty="0" err="1">
                <a:solidFill>
                  <a:schemeClr val="bg1"/>
                </a:solidFill>
              </a:rPr>
              <a:t>Sybex</a:t>
            </a:r>
            <a:r>
              <a:rPr lang="en-US" sz="4000" b="1" dirty="0">
                <a:solidFill>
                  <a:schemeClr val="bg1"/>
                </a:solidFill>
              </a:rPr>
              <a:t> CCENT 100-101 </a:t>
            </a:r>
          </a:p>
          <a:p>
            <a:pPr algn="ctr" eaLnBrk="1" hangingPunct="1"/>
            <a:r>
              <a:rPr lang="en-US" sz="3600" b="1" dirty="0">
                <a:solidFill>
                  <a:schemeClr val="bg1"/>
                </a:solidFill>
              </a:rPr>
              <a:t>Chapter 1: Internetworking</a:t>
            </a:r>
          </a:p>
        </p:txBody>
      </p:sp>
      <p:sp>
        <p:nvSpPr>
          <p:cNvPr id="2057" name="Rectangle 9"/>
          <p:cNvSpPr>
            <a:spLocks noGrp="1" noChangeArrowheads="1"/>
          </p:cNvSpPr>
          <p:nvPr>
            <p:ph type="subTitle" idx="1"/>
          </p:nvPr>
        </p:nvSpPr>
        <p:spPr>
          <a:xfrm>
            <a:off x="2133600" y="5562600"/>
            <a:ext cx="5486400" cy="427038"/>
          </a:xfrm>
          <a:noFill/>
        </p:spPr>
        <p:txBody>
          <a:bodyPr/>
          <a:lstStyle/>
          <a:p>
            <a:pPr eaLnBrk="1" hangingPunct="1">
              <a:lnSpc>
                <a:spcPct val="90000"/>
              </a:lnSpc>
            </a:pPr>
            <a:r>
              <a:rPr lang="en-US" i="1"/>
              <a:t>Instructor</a:t>
            </a:r>
            <a:r>
              <a:rPr lang="en-US"/>
              <a:t> &amp; Todd Lammle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Switch</a:t>
            </a:r>
          </a:p>
        </p:txBody>
      </p:sp>
      <p:sp>
        <p:nvSpPr>
          <p:cNvPr id="3" name="Content Placeholder 2"/>
          <p:cNvSpPr>
            <a:spLocks noGrp="1"/>
          </p:cNvSpPr>
          <p:nvPr>
            <p:ph idx="1"/>
          </p:nvPr>
        </p:nvSpPr>
        <p:spPr>
          <a:xfrm>
            <a:off x="457200" y="1600201"/>
            <a:ext cx="8686800" cy="1066800"/>
          </a:xfrm>
        </p:spPr>
        <p:txBody>
          <a:bodyPr/>
          <a:lstStyle/>
          <a:p>
            <a:r>
              <a:rPr lang="en-US" dirty="0"/>
              <a:t>How does the first packet </a:t>
            </a:r>
            <a:r>
              <a:rPr lang="en-US" dirty="0" smtClean="0"/>
              <a:t>arrive </a:t>
            </a:r>
            <a:r>
              <a:rPr lang="en-US" dirty="0"/>
              <a:t>at Barney’s?</a:t>
            </a:r>
          </a:p>
          <a:p>
            <a:endParaRPr lang="en-US" dirty="0"/>
          </a:p>
        </p:txBody>
      </p:sp>
      <p:sp>
        <p:nvSpPr>
          <p:cNvPr id="4" name="Content Placeholder 2"/>
          <p:cNvSpPr txBox="1">
            <a:spLocks/>
          </p:cNvSpPr>
          <p:nvPr/>
        </p:nvSpPr>
        <p:spPr bwMode="auto">
          <a:xfrm>
            <a:off x="457200" y="2743200"/>
            <a:ext cx="82296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just"/>
            <a:r>
              <a:rPr lang="en-US" i="1" kern="0" dirty="0">
                <a:solidFill>
                  <a:srgbClr val="FF0000"/>
                </a:solidFill>
              </a:rPr>
              <a:t>Flooding: </a:t>
            </a:r>
            <a:r>
              <a:rPr lang="en-US" dirty="0"/>
              <a:t>Switches flood </a:t>
            </a:r>
            <a:r>
              <a:rPr lang="en-US" i="1" dirty="0"/>
              <a:t>unknown unicast frames</a:t>
            </a:r>
            <a:r>
              <a:rPr lang="en-US" dirty="0"/>
              <a:t> (frames whose destination MAC addresses are not yet in the address table). Flooding means that the switch forwards copies of the frame out all ports, except the port on which the frame was received. </a:t>
            </a:r>
            <a:endParaRPr lang="en-US" kern="0" dirty="0"/>
          </a:p>
        </p:txBody>
      </p:sp>
    </p:spTree>
    <p:extLst>
      <p:ext uri="{BB962C8B-B14F-4D97-AF65-F5344CB8AC3E}">
        <p14:creationId xmlns:p14="http://schemas.microsoft.com/office/powerpoint/2010/main" val="424414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1.3: Routers create an internetwork</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71600" y="1981200"/>
            <a:ext cx="6331415" cy="2133600"/>
          </a:xfrm>
        </p:spPr>
      </p:pic>
      <p:sp>
        <p:nvSpPr>
          <p:cNvPr id="5" name="Rectangle 4"/>
          <p:cNvSpPr/>
          <p:nvPr/>
        </p:nvSpPr>
        <p:spPr>
          <a:xfrm>
            <a:off x="1600200" y="4572000"/>
            <a:ext cx="6477000" cy="1200329"/>
          </a:xfrm>
          <a:prstGeom prst="rect">
            <a:avLst/>
          </a:prstGeom>
        </p:spPr>
        <p:txBody>
          <a:bodyPr wrap="square">
            <a:spAutoFit/>
          </a:bodyPr>
          <a:lstStyle/>
          <a:p>
            <a:pPr marR="0" algn="just">
              <a:spcBef>
                <a:spcPts val="0"/>
              </a:spcBef>
              <a:spcAft>
                <a:spcPts val="0"/>
              </a:spcAft>
            </a:pPr>
            <a:r>
              <a:rPr lang="en-US" dirty="0">
                <a:latin typeface="Times New Roman" panose="02020603050405020304" pitchFamily="18" charset="0"/>
                <a:ea typeface="Times New Roman" panose="02020603050405020304" pitchFamily="18" charset="0"/>
              </a:rPr>
              <a:t>This figure depicts a router in our growing network, creating an internetwork and breaking up broadcast domains.</a:t>
            </a:r>
          </a:p>
          <a:p>
            <a:pPr marR="0" algn="just">
              <a:spcBef>
                <a:spcPts val="0"/>
              </a:spcBef>
              <a:spcAft>
                <a:spcPts val="0"/>
              </a:spcAft>
            </a:pPr>
            <a:r>
              <a:rPr lang="en-US" dirty="0">
                <a:effectLst/>
                <a:latin typeface="Times New Roman" panose="02020603050405020304" pitchFamily="18" charset="0"/>
                <a:ea typeface="Times New Roman" panose="02020603050405020304" pitchFamily="18" charset="0"/>
              </a:rPr>
              <a:t>Router: sit between two different networks, and route packets from one network to another.</a:t>
            </a:r>
          </a:p>
        </p:txBody>
      </p:sp>
    </p:spTree>
    <p:extLst>
      <p:ext uri="{BB962C8B-B14F-4D97-AF65-F5344CB8AC3E}">
        <p14:creationId xmlns:p14="http://schemas.microsoft.com/office/powerpoint/2010/main" val="274145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Hub </a:t>
            </a:r>
            <a:r>
              <a:rPr lang="en-US" dirty="0" err="1"/>
              <a:t>v.s</a:t>
            </a:r>
            <a:r>
              <a:rPr lang="en-US" dirty="0"/>
              <a:t>. Switch </a:t>
            </a:r>
            <a:r>
              <a:rPr lang="en-US" dirty="0" err="1"/>
              <a:t>v.s</a:t>
            </a:r>
            <a:r>
              <a:rPr lang="en-US" dirty="0"/>
              <a:t>. Router</a:t>
            </a:r>
          </a:p>
        </p:txBody>
      </p:sp>
      <p:sp>
        <p:nvSpPr>
          <p:cNvPr id="3" name="Content Placeholder 2"/>
          <p:cNvSpPr>
            <a:spLocks noGrp="1"/>
          </p:cNvSpPr>
          <p:nvPr>
            <p:ph idx="1"/>
          </p:nvPr>
        </p:nvSpPr>
        <p:spPr>
          <a:xfrm>
            <a:off x="457200" y="1066800"/>
            <a:ext cx="8229600" cy="4525963"/>
          </a:xfrm>
        </p:spPr>
        <p:txBody>
          <a:bodyPr/>
          <a:lstStyle/>
          <a:p>
            <a:r>
              <a:rPr lang="en-US" dirty="0"/>
              <a:t>Hub and switch are layer 2 devices, while router is layer 3 device.</a:t>
            </a:r>
          </a:p>
          <a:p>
            <a:r>
              <a:rPr lang="en-US" dirty="0"/>
              <a:t>Hub just simply connects devices and broadcasts anything it receives, so everything is in the same collision domain and broadcast domain. Low bandwidth.</a:t>
            </a:r>
          </a:p>
          <a:p>
            <a:r>
              <a:rPr lang="en-US" dirty="0"/>
              <a:t>Switch breaks up collision domain, but still in the same broadcast domain.</a:t>
            </a:r>
          </a:p>
          <a:p>
            <a:r>
              <a:rPr lang="en-US" dirty="0"/>
              <a:t>Router does not forward broadcast by default, it breaks up both collision and broadcast domains. </a:t>
            </a:r>
          </a:p>
        </p:txBody>
      </p:sp>
    </p:spTree>
    <p:extLst>
      <p:ext uri="{BB962C8B-B14F-4D97-AF65-F5344CB8AC3E}">
        <p14:creationId xmlns:p14="http://schemas.microsoft.com/office/powerpoint/2010/main" val="61115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Domain</a:t>
            </a:r>
          </a:p>
        </p:txBody>
      </p:sp>
      <p:sp>
        <p:nvSpPr>
          <p:cNvPr id="3" name="Content Placeholder 2"/>
          <p:cNvSpPr>
            <a:spLocks noGrp="1"/>
          </p:cNvSpPr>
          <p:nvPr>
            <p:ph idx="1"/>
          </p:nvPr>
        </p:nvSpPr>
        <p:spPr>
          <a:xfrm>
            <a:off x="457200" y="1371601"/>
            <a:ext cx="8229600" cy="1905000"/>
          </a:xfrm>
        </p:spPr>
        <p:txBody>
          <a:bodyPr/>
          <a:lstStyle/>
          <a:p>
            <a:r>
              <a:rPr lang="en-US" sz="2400" dirty="0"/>
              <a:t>Originally, the term </a:t>
            </a:r>
            <a:r>
              <a:rPr lang="en-US" sz="2400" i="1" dirty="0"/>
              <a:t>collision domain</a:t>
            </a:r>
            <a:r>
              <a:rPr lang="en-US" sz="2400" dirty="0"/>
              <a:t> referred to an Ethernet concept of all ports whose transmitted frames would cause a collision with frames sent by other devices in the collision domain. </a:t>
            </a:r>
          </a:p>
        </p:txBody>
      </p:sp>
      <p:pic>
        <p:nvPicPr>
          <p:cNvPr id="4" name="Picture 3"/>
          <p:cNvPicPr>
            <a:picLocks noChangeAspect="1"/>
          </p:cNvPicPr>
          <p:nvPr/>
        </p:nvPicPr>
        <p:blipFill>
          <a:blip r:embed="rId3"/>
          <a:stretch>
            <a:fillRect/>
          </a:stretch>
        </p:blipFill>
        <p:spPr>
          <a:xfrm>
            <a:off x="1143000" y="3657600"/>
            <a:ext cx="7048500" cy="2228850"/>
          </a:xfrm>
          <a:prstGeom prst="rect">
            <a:avLst/>
          </a:prstGeom>
        </p:spPr>
      </p:pic>
    </p:spTree>
    <p:extLst>
      <p:ext uri="{BB962C8B-B14F-4D97-AF65-F5344CB8AC3E}">
        <p14:creationId xmlns:p14="http://schemas.microsoft.com/office/powerpoint/2010/main" val="22213699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Collision Domain</a:t>
            </a:r>
          </a:p>
        </p:txBody>
      </p:sp>
      <p:sp>
        <p:nvSpPr>
          <p:cNvPr id="3" name="Content Placeholder 2"/>
          <p:cNvSpPr>
            <a:spLocks noGrp="1"/>
          </p:cNvSpPr>
          <p:nvPr>
            <p:ph idx="1"/>
          </p:nvPr>
        </p:nvSpPr>
        <p:spPr/>
        <p:txBody>
          <a:bodyPr/>
          <a:lstStyle/>
          <a:p>
            <a:r>
              <a:rPr lang="en-US" sz="2400" dirty="0"/>
              <a:t>For a single collision domain:</a:t>
            </a:r>
          </a:p>
          <a:p>
            <a:pPr lvl="1"/>
            <a:r>
              <a:rPr lang="en-US" sz="2400" dirty="0"/>
              <a:t>The devices share the available bandwidth.</a:t>
            </a:r>
          </a:p>
          <a:p>
            <a:pPr lvl="1"/>
            <a:r>
              <a:rPr lang="en-US" sz="2400" dirty="0"/>
              <a:t>The devices might inefficiently use that bandwidth because of the effects of collisions, particularly under higher utilization.</a:t>
            </a:r>
          </a:p>
          <a:p>
            <a:r>
              <a:rPr lang="en-US" sz="2400" dirty="0"/>
              <a:t>Consider a design with ten PCs, with each link using 100Mbps. With a hub, only one PC can send at a time, for a theoretical maximum capacity of 100 Mbps for the entire LAN. Replace the hub with a switch, and you get</a:t>
            </a:r>
          </a:p>
          <a:p>
            <a:pPr lvl="1"/>
            <a:r>
              <a:rPr lang="en-US" sz="2400" dirty="0"/>
              <a:t>100 Mbps per link, for a total of 1000 Mbps (1 </a:t>
            </a:r>
            <a:r>
              <a:rPr lang="en-US" sz="2400" dirty="0" err="1"/>
              <a:t>Gbps</a:t>
            </a:r>
            <a:r>
              <a:rPr lang="en-US" sz="2400" dirty="0"/>
              <a:t>)</a:t>
            </a:r>
          </a:p>
          <a:p>
            <a:pPr lvl="1"/>
            <a:r>
              <a:rPr lang="en-US" sz="2400" dirty="0"/>
              <a:t>The ability to use full-duplex on each link, effectively doubling the capacity to 2000 Mbps (2 </a:t>
            </a:r>
            <a:r>
              <a:rPr lang="en-US" sz="2400" dirty="0" err="1"/>
              <a:t>Gbps</a:t>
            </a:r>
            <a:r>
              <a:rPr lang="en-US" sz="2400" dirty="0"/>
              <a:t>)</a:t>
            </a:r>
          </a:p>
          <a:p>
            <a:pPr lvl="2"/>
            <a:endParaRPr lang="en-US" dirty="0"/>
          </a:p>
          <a:p>
            <a:endParaRPr lang="en-US" sz="2400" dirty="0"/>
          </a:p>
        </p:txBody>
      </p:sp>
    </p:spTree>
    <p:extLst>
      <p:ext uri="{BB962C8B-B14F-4D97-AF65-F5344CB8AC3E}">
        <p14:creationId xmlns:p14="http://schemas.microsoft.com/office/powerpoint/2010/main" val="482270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Broadcast Domain</a:t>
            </a:r>
          </a:p>
        </p:txBody>
      </p:sp>
      <p:sp>
        <p:nvSpPr>
          <p:cNvPr id="3" name="Content Placeholder 2"/>
          <p:cNvSpPr>
            <a:spLocks noGrp="1"/>
          </p:cNvSpPr>
          <p:nvPr>
            <p:ph idx="1"/>
          </p:nvPr>
        </p:nvSpPr>
        <p:spPr>
          <a:xfrm>
            <a:off x="457200" y="1600201"/>
            <a:ext cx="8229600" cy="1295400"/>
          </a:xfrm>
        </p:spPr>
        <p:txBody>
          <a:bodyPr/>
          <a:lstStyle/>
          <a:p>
            <a:r>
              <a:rPr lang="en-US" dirty="0"/>
              <a:t>Routers breaks up broadcast domain, while hubs and switches do not</a:t>
            </a:r>
          </a:p>
        </p:txBody>
      </p:sp>
      <p:pic>
        <p:nvPicPr>
          <p:cNvPr id="4" name="Picture 3"/>
          <p:cNvPicPr>
            <a:picLocks noChangeAspect="1"/>
          </p:cNvPicPr>
          <p:nvPr/>
        </p:nvPicPr>
        <p:blipFill>
          <a:blip r:embed="rId3"/>
          <a:stretch>
            <a:fillRect/>
          </a:stretch>
        </p:blipFill>
        <p:spPr>
          <a:xfrm>
            <a:off x="990600" y="3276600"/>
            <a:ext cx="6943725" cy="2476500"/>
          </a:xfrm>
          <a:prstGeom prst="rect">
            <a:avLst/>
          </a:prstGeom>
        </p:spPr>
      </p:pic>
    </p:spTree>
    <p:extLst>
      <p:ext uri="{BB962C8B-B14F-4D97-AF65-F5344CB8AC3E}">
        <p14:creationId xmlns:p14="http://schemas.microsoft.com/office/powerpoint/2010/main" val="22326570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1.4: Internetworking devices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26494" y="1676400"/>
            <a:ext cx="4291012" cy="3794622"/>
          </a:xfrm>
        </p:spPr>
      </p:pic>
      <p:sp>
        <p:nvSpPr>
          <p:cNvPr id="5" name="Rectangle 4"/>
          <p:cNvSpPr/>
          <p:nvPr/>
        </p:nvSpPr>
        <p:spPr>
          <a:xfrm>
            <a:off x="13063" y="5562600"/>
            <a:ext cx="9144000" cy="923330"/>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Figure 1.4 shows how a network would look with all these internetwork devices in place. Remember, a router doesn’t just break up broadcast domains for every LAN interface, it breaks up collision domains too.</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897510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class practice</a:t>
            </a:r>
          </a:p>
        </p:txBody>
      </p:sp>
      <p:pic>
        <p:nvPicPr>
          <p:cNvPr id="5" name="Picture 4"/>
          <p:cNvPicPr>
            <a:picLocks noChangeAspect="1"/>
          </p:cNvPicPr>
          <p:nvPr/>
        </p:nvPicPr>
        <p:blipFill>
          <a:blip r:embed="rId2"/>
          <a:stretch>
            <a:fillRect/>
          </a:stretch>
        </p:blipFill>
        <p:spPr>
          <a:xfrm>
            <a:off x="470452" y="2133600"/>
            <a:ext cx="8320633" cy="3205162"/>
          </a:xfrm>
          <a:prstGeom prst="rect">
            <a:avLst/>
          </a:prstGeom>
        </p:spPr>
      </p:pic>
      <p:sp>
        <p:nvSpPr>
          <p:cNvPr id="6" name="Rectangle 5"/>
          <p:cNvSpPr/>
          <p:nvPr/>
        </p:nvSpPr>
        <p:spPr>
          <a:xfrm>
            <a:off x="-319785" y="5943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C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6279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5" y="1600200"/>
            <a:ext cx="8847584" cy="2274457"/>
          </a:xfrm>
          <a:prstGeom prst="rect">
            <a:avLst/>
          </a:prstGeom>
        </p:spPr>
      </p:pic>
      <p:sp>
        <p:nvSpPr>
          <p:cNvPr id="6" name="Rectangle 5"/>
          <p:cNvSpPr/>
          <p:nvPr/>
        </p:nvSpPr>
        <p:spPr>
          <a:xfrm>
            <a:off x="-457200" y="54102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C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079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344" t="19684" r="46632" b="6082"/>
          <a:stretch/>
        </p:blipFill>
        <p:spPr>
          <a:xfrm>
            <a:off x="762000" y="152400"/>
            <a:ext cx="7239000" cy="5924209"/>
          </a:xfrm>
          <a:prstGeom prst="rect">
            <a:avLst/>
          </a:prstGeom>
        </p:spPr>
      </p:pic>
      <p:sp>
        <p:nvSpPr>
          <p:cNvPr id="6" name="Rectangle 5"/>
          <p:cNvSpPr/>
          <p:nvPr/>
        </p:nvSpPr>
        <p:spPr>
          <a:xfrm>
            <a:off x="-190500" y="62484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B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9172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ChangeArrowheads="1"/>
          </p:cNvSpPr>
          <p:nvPr/>
        </p:nvSpPr>
        <p:spPr bwMode="auto">
          <a:xfrm>
            <a:off x="3175" y="0"/>
            <a:ext cx="2057400" cy="6858000"/>
          </a:xfrm>
          <a:prstGeom prst="rect">
            <a:avLst/>
          </a:prstGeom>
          <a:solidFill>
            <a:srgbClr val="CC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30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3513"/>
            <a:ext cx="1447800"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6" name="Rectangle 6"/>
          <p:cNvSpPr>
            <a:spLocks noChangeArrowheads="1"/>
          </p:cNvSpPr>
          <p:nvPr/>
        </p:nvSpPr>
        <p:spPr bwMode="auto">
          <a:xfrm>
            <a:off x="0" y="6400800"/>
            <a:ext cx="2057400" cy="4572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307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464300"/>
            <a:ext cx="12954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8" name="Rectangle 8"/>
          <p:cNvSpPr>
            <a:spLocks noGrp="1" noChangeArrowheads="1"/>
          </p:cNvSpPr>
          <p:nvPr>
            <p:ph type="title"/>
          </p:nvPr>
        </p:nvSpPr>
        <p:spPr>
          <a:xfrm>
            <a:off x="2133600" y="274638"/>
            <a:ext cx="6553200" cy="1143000"/>
          </a:xfrm>
          <a:noFill/>
        </p:spPr>
        <p:txBody>
          <a:bodyPr/>
          <a:lstStyle/>
          <a:p>
            <a:pPr eaLnBrk="1" hangingPunct="1"/>
            <a:r>
              <a:rPr lang="en-US"/>
              <a:t>Chapter 1 Objectives</a:t>
            </a:r>
          </a:p>
        </p:txBody>
      </p:sp>
      <p:sp>
        <p:nvSpPr>
          <p:cNvPr id="3079" name="Rectangle 9"/>
          <p:cNvSpPr>
            <a:spLocks noGrp="1" noChangeArrowheads="1"/>
          </p:cNvSpPr>
          <p:nvPr>
            <p:ph type="body" idx="1"/>
          </p:nvPr>
        </p:nvSpPr>
        <p:spPr>
          <a:xfrm>
            <a:off x="2209800" y="1371600"/>
            <a:ext cx="6324600" cy="4525963"/>
          </a:xfrm>
          <a:noFill/>
        </p:spPr>
        <p:txBody>
          <a:bodyPr/>
          <a:lstStyle/>
          <a:p>
            <a:pPr eaLnBrk="1" hangingPunct="1"/>
            <a:r>
              <a:rPr lang="en-US" sz="2400"/>
              <a:t>The CCENT </a:t>
            </a:r>
            <a:r>
              <a:rPr lang="en-US" sz="2400" dirty="0"/>
              <a:t>Topics Covered in this chapter include:</a:t>
            </a:r>
          </a:p>
          <a:p>
            <a:pPr lvl="1"/>
            <a:r>
              <a:rPr lang="en-US" sz="1600" b="1" u="sng" dirty="0"/>
              <a:t>Operation of IP Data Networks </a:t>
            </a:r>
          </a:p>
          <a:p>
            <a:pPr lvl="1"/>
            <a:r>
              <a:rPr lang="en-US" sz="1600" b="1" u="sng" dirty="0"/>
              <a:t>Recognize the purpose and functions of various network devices such as Routers, Switches, Bridges and Hubs.</a:t>
            </a:r>
          </a:p>
          <a:p>
            <a:pPr lvl="1"/>
            <a:r>
              <a:rPr lang="en-US" sz="1600" b="1" u="sng" dirty="0"/>
              <a:t>Select the components required to meet a given network specification.</a:t>
            </a:r>
          </a:p>
          <a:p>
            <a:pPr lvl="1"/>
            <a:r>
              <a:rPr lang="en-US" sz="1600" b="1" u="sng" dirty="0"/>
              <a:t>Identify common applications and their impact on the network.</a:t>
            </a:r>
          </a:p>
          <a:p>
            <a:pPr lvl="1"/>
            <a:r>
              <a:rPr lang="en-US" sz="1600" b="1" u="sng" dirty="0"/>
              <a:t>Describe the purpose and basic operation of the protocols in the OSI and TCP/IP models.</a:t>
            </a:r>
            <a:endParaRPr lang="en-US" b="1" u="sng" dirty="0"/>
          </a:p>
        </p:txBody>
      </p:sp>
      <p:sp>
        <p:nvSpPr>
          <p:cNvPr id="3080" name="Rectangle 10"/>
          <p:cNvSpPr>
            <a:spLocks noChangeArrowheads="1"/>
          </p:cNvSpPr>
          <p:nvPr/>
        </p:nvSpPr>
        <p:spPr bwMode="auto">
          <a:xfrm>
            <a:off x="7696200" y="6248400"/>
            <a:ext cx="762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319EB100-89E3-43E1-B869-33E052E6DF4A}" type="slidenum">
              <a:rPr lang="en-US" sz="1400">
                <a:latin typeface="Times" panose="02020603050405020304" pitchFamily="18" charset="0"/>
              </a:rPr>
              <a:pPr algn="r"/>
              <a:t>2</a:t>
            </a:fld>
            <a:endParaRPr 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457200"/>
            <a:ext cx="8477250" cy="4562475"/>
          </a:xfrm>
          <a:prstGeom prst="rect">
            <a:avLst/>
          </a:prstGeom>
        </p:spPr>
      </p:pic>
      <p:sp>
        <p:nvSpPr>
          <p:cNvPr id="5" name="Rectangle 4"/>
          <p:cNvSpPr/>
          <p:nvPr/>
        </p:nvSpPr>
        <p:spPr>
          <a:xfrm>
            <a:off x="-304800" y="57150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E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83930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57150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914400" y="1676400"/>
            <a:ext cx="7586663" cy="1790363"/>
          </a:xfrm>
          <a:prstGeom prst="rect">
            <a:avLst/>
          </a:prstGeom>
        </p:spPr>
      </p:pic>
    </p:spTree>
    <p:extLst>
      <p:ext uri="{BB962C8B-B14F-4D97-AF65-F5344CB8AC3E}">
        <p14:creationId xmlns:p14="http://schemas.microsoft.com/office/powerpoint/2010/main" val="4957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381000"/>
            <a:ext cx="6743700" cy="4086225"/>
          </a:xfrm>
          <a:prstGeom prst="rect">
            <a:avLst/>
          </a:prstGeom>
        </p:spPr>
      </p:pic>
      <p:sp>
        <p:nvSpPr>
          <p:cNvPr id="5" name="Rectangle 4"/>
          <p:cNvSpPr/>
          <p:nvPr/>
        </p:nvSpPr>
        <p:spPr>
          <a:xfrm>
            <a:off x="-304800" y="57150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is the correct answer</a:t>
            </a:r>
            <a:endParaRPr lang="en-US" sz="2000" b="1" dirty="0">
              <a:solidFill>
                <a:srgbClr val="FF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27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1.6: The upper layers</a:t>
            </a:r>
            <a:br>
              <a:rPr lang="en-US" dirty="0"/>
            </a:br>
            <a:r>
              <a:rPr lang="en-US" dirty="0"/>
              <a:t>Figure 1.7: The lower layers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9400" y="2040625"/>
            <a:ext cx="3656704" cy="1159775"/>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3352800"/>
            <a:ext cx="4992414" cy="1905000"/>
          </a:xfrm>
          <a:prstGeom prst="rect">
            <a:avLst/>
          </a:prstGeom>
        </p:spPr>
      </p:pic>
    </p:spTree>
    <p:extLst>
      <p:ext uri="{BB962C8B-B14F-4D97-AF65-F5344CB8AC3E}">
        <p14:creationId xmlns:p14="http://schemas.microsoft.com/office/powerpoint/2010/main" val="644940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1.8: OSI layer functions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400" y="1752600"/>
            <a:ext cx="5365175" cy="2724944"/>
          </a:xfrm>
        </p:spPr>
      </p:pic>
      <p:sp>
        <p:nvSpPr>
          <p:cNvPr id="5" name="Rectangle 4"/>
          <p:cNvSpPr/>
          <p:nvPr/>
        </p:nvSpPr>
        <p:spPr>
          <a:xfrm>
            <a:off x="-152400" y="4953000"/>
            <a:ext cx="8915400" cy="1200329"/>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This figure </a:t>
            </a:r>
            <a:r>
              <a:rPr lang="en-US" dirty="0" err="1">
                <a:latin typeface="Times New Roman" panose="02020603050405020304" pitchFamily="18" charset="0"/>
                <a:ea typeface="Times New Roman" panose="02020603050405020304" pitchFamily="18" charset="0"/>
              </a:rPr>
              <a:t>seperates</a:t>
            </a:r>
            <a:r>
              <a:rPr lang="en-US" dirty="0">
                <a:latin typeface="Times New Roman" panose="02020603050405020304" pitchFamily="18" charset="0"/>
                <a:ea typeface="Times New Roman" panose="02020603050405020304" pitchFamily="18" charset="0"/>
              </a:rPr>
              <a:t> the 7-layer model into three different functions. The upper layers, the middle layers and the bottom layers. The upper layers communicate with the user interface and application, the middle layers do reliable communication and routing to a remote network, and the bottom layers communicate to the local network. </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481553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9600" y="685800"/>
            <a:ext cx="7983211" cy="2333625"/>
          </a:xfrm>
          <a:prstGeom prst="rect">
            <a:avLst/>
          </a:prstGeom>
        </p:spPr>
      </p:pic>
      <p:sp>
        <p:nvSpPr>
          <p:cNvPr id="5" name="Rectangle 4"/>
          <p:cNvSpPr/>
          <p:nvPr/>
        </p:nvSpPr>
        <p:spPr>
          <a:xfrm>
            <a:off x="-381000" y="4419600"/>
            <a:ext cx="9144000" cy="1938992"/>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B is the correct answer</a:t>
            </a:r>
          </a:p>
          <a:p>
            <a:pPr marL="457200" marR="0" indent="457200">
              <a:spcBef>
                <a:spcPts val="0"/>
              </a:spcBef>
              <a:spcAft>
                <a:spcPts val="600"/>
              </a:spcAft>
            </a:pPr>
            <a:endParaRPr lang="en-US" sz="2000" b="1" dirty="0">
              <a:solidFill>
                <a:srgbClr val="FF0000"/>
              </a:solidFill>
              <a:effectLst/>
              <a:latin typeface="Times New Roman" panose="02020603050405020304" pitchFamily="18" charset="0"/>
              <a:ea typeface="Times New Roman" panose="02020603050405020304" pitchFamily="18" charset="0"/>
            </a:endParaRPr>
          </a:p>
          <a:p>
            <a:pPr marL="457200" marR="0" indent="457200">
              <a:spcBef>
                <a:spcPts val="0"/>
              </a:spcBef>
              <a:spcAft>
                <a:spcPts val="600"/>
              </a:spcAft>
            </a:pPr>
            <a:r>
              <a:rPr lang="en-US" sz="2000" dirty="0">
                <a:latin typeface="Times New Roman" panose="02020603050405020304" pitchFamily="18" charset="0"/>
                <a:ea typeface="Times New Roman" panose="02020603050405020304" pitchFamily="18" charset="0"/>
              </a:rPr>
              <a:t>Segment is in transport layer</a:t>
            </a:r>
          </a:p>
          <a:p>
            <a:pPr marL="457200" marR="0" indent="457200">
              <a:spcBef>
                <a:spcPts val="0"/>
              </a:spcBef>
              <a:spcAft>
                <a:spcPts val="600"/>
              </a:spcAft>
            </a:pPr>
            <a:r>
              <a:rPr lang="en-US" sz="2000" dirty="0">
                <a:effectLst/>
                <a:latin typeface="Times New Roman" panose="02020603050405020304" pitchFamily="18" charset="0"/>
                <a:ea typeface="Times New Roman" panose="02020603050405020304" pitchFamily="18" charset="0"/>
              </a:rPr>
              <a:t>Packet is in network layer</a:t>
            </a:r>
          </a:p>
          <a:p>
            <a:pPr marL="457200" marR="0" indent="457200">
              <a:spcBef>
                <a:spcPts val="0"/>
              </a:spcBef>
              <a:spcAft>
                <a:spcPts val="600"/>
              </a:spcAft>
            </a:pPr>
            <a:r>
              <a:rPr lang="en-US" sz="2000" dirty="0">
                <a:latin typeface="Times New Roman" panose="02020603050405020304" pitchFamily="18" charset="0"/>
                <a:ea typeface="Times New Roman" panose="02020603050405020304" pitchFamily="18" charset="0"/>
              </a:rPr>
              <a:t>Frame is in data link layer</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435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304800"/>
            <a:ext cx="8729663" cy="3788782"/>
          </a:xfrm>
          <a:prstGeom prst="rect">
            <a:avLst/>
          </a:prstGeom>
        </p:spPr>
      </p:pic>
      <p:sp>
        <p:nvSpPr>
          <p:cNvPr id="5" name="Rectangle 4"/>
          <p:cNvSpPr/>
          <p:nvPr/>
        </p:nvSpPr>
        <p:spPr>
          <a:xfrm>
            <a:off x="-381000" y="44196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is the correct answer</a:t>
            </a:r>
          </a:p>
        </p:txBody>
      </p:sp>
    </p:spTree>
    <p:extLst>
      <p:ext uri="{BB962C8B-B14F-4D97-AF65-F5344CB8AC3E}">
        <p14:creationId xmlns:p14="http://schemas.microsoft.com/office/powerpoint/2010/main" val="97383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62000" y="609600"/>
            <a:ext cx="7383449" cy="3524250"/>
          </a:xfrm>
          <a:prstGeom prst="rect">
            <a:avLst/>
          </a:prstGeom>
        </p:spPr>
      </p:pic>
      <p:sp>
        <p:nvSpPr>
          <p:cNvPr id="6" name="Rectangle 5"/>
          <p:cNvSpPr/>
          <p:nvPr/>
        </p:nvSpPr>
        <p:spPr>
          <a:xfrm>
            <a:off x="-304800" y="47244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E is the correct answer</a:t>
            </a:r>
          </a:p>
        </p:txBody>
      </p:sp>
    </p:spTree>
    <p:extLst>
      <p:ext uri="{BB962C8B-B14F-4D97-AF65-F5344CB8AC3E}">
        <p14:creationId xmlns:p14="http://schemas.microsoft.com/office/powerpoint/2010/main" val="24168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990600"/>
            <a:ext cx="8529638" cy="3460215"/>
          </a:xfrm>
          <a:prstGeom prst="rect">
            <a:avLst/>
          </a:prstGeom>
        </p:spPr>
      </p:pic>
      <p:sp>
        <p:nvSpPr>
          <p:cNvPr id="5" name="Rectangle 4"/>
          <p:cNvSpPr/>
          <p:nvPr/>
        </p:nvSpPr>
        <p:spPr>
          <a:xfrm>
            <a:off x="-304800" y="4724400"/>
            <a:ext cx="9144000" cy="400110"/>
          </a:xfrm>
          <a:prstGeom prst="rect">
            <a:avLst/>
          </a:prstGeom>
        </p:spPr>
        <p:txBody>
          <a:bodyPr wrap="square">
            <a:spAutoFit/>
          </a:bodyPr>
          <a:lstStyle/>
          <a:p>
            <a:pPr marL="457200" marR="0" indent="457200">
              <a:spcBef>
                <a:spcPts val="0"/>
              </a:spcBef>
              <a:spcAft>
                <a:spcPts val="600"/>
              </a:spcAft>
            </a:pPr>
            <a:r>
              <a:rPr lang="en-US" sz="2000" b="1" dirty="0">
                <a:solidFill>
                  <a:srgbClr val="FF0000"/>
                </a:solidFill>
                <a:latin typeface="Times New Roman" panose="02020603050405020304" pitchFamily="18" charset="0"/>
                <a:ea typeface="Times New Roman" panose="02020603050405020304" pitchFamily="18" charset="0"/>
              </a:rPr>
              <a:t>A C are the correct answers</a:t>
            </a:r>
          </a:p>
        </p:txBody>
      </p:sp>
    </p:spTree>
    <p:extLst>
      <p:ext uri="{BB962C8B-B14F-4D97-AF65-F5344CB8AC3E}">
        <p14:creationId xmlns:p14="http://schemas.microsoft.com/office/powerpoint/2010/main" val="231034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1.9: Establishing a connection-oriented session</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19400" y="1737519"/>
            <a:ext cx="3338286" cy="3048000"/>
          </a:xfrm>
        </p:spPr>
      </p:pic>
      <p:sp>
        <p:nvSpPr>
          <p:cNvPr id="5" name="Rectangle 4"/>
          <p:cNvSpPr/>
          <p:nvPr/>
        </p:nvSpPr>
        <p:spPr>
          <a:xfrm>
            <a:off x="381000" y="5105400"/>
            <a:ext cx="8686800"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This figure depicts a typical reliable session taking place between sending and receiving systems. In it, you can see that both hosts’ application programs begin by notifying their individual operating systems that a connection is about to be initiated. </a:t>
            </a:r>
            <a:endParaRPr lang="en-US" dirty="0"/>
          </a:p>
        </p:txBody>
      </p:sp>
    </p:spTree>
    <p:extLst>
      <p:ext uri="{BB962C8B-B14F-4D97-AF65-F5344CB8AC3E}">
        <p14:creationId xmlns:p14="http://schemas.microsoft.com/office/powerpoint/2010/main" val="4128593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 A Very Basic Network</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48000" y="2362200"/>
            <a:ext cx="3267095" cy="2213769"/>
          </a:xfrm>
        </p:spPr>
      </p:pic>
      <p:sp>
        <p:nvSpPr>
          <p:cNvPr id="5" name="Rectangle 4"/>
          <p:cNvSpPr/>
          <p:nvPr/>
        </p:nvSpPr>
        <p:spPr>
          <a:xfrm>
            <a:off x="1600200" y="4953000"/>
            <a:ext cx="6629400" cy="1477328"/>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This figure shows a basic local area network (LAN) that’s connected using a </a:t>
            </a:r>
            <a:r>
              <a:rPr lang="en-US" i="1" dirty="0">
                <a:latin typeface="Calibri" panose="020F0502020204030204" pitchFamily="34" charset="0"/>
                <a:ea typeface="Calibri" panose="020F0502020204030204" pitchFamily="34" charset="0"/>
                <a:cs typeface="Times New Roman" panose="02020603050405020304" pitchFamily="18" charset="0"/>
              </a:rPr>
              <a:t>hub</a:t>
            </a:r>
            <a:r>
              <a:rPr lang="en-US" dirty="0">
                <a:latin typeface="Calibri" panose="020F0502020204030204" pitchFamily="34" charset="0"/>
                <a:ea typeface="Calibri" panose="020F0502020204030204" pitchFamily="34" charset="0"/>
                <a:cs typeface="Times New Roman" panose="02020603050405020304" pitchFamily="18" charset="0"/>
              </a:rPr>
              <a:t>, which is basically just an antiquated device that connected wires together. </a:t>
            </a:r>
          </a:p>
          <a:p>
            <a:pPr algn="just"/>
            <a:r>
              <a:rPr lang="en-US" dirty="0">
                <a:latin typeface="Calibri" panose="020F0502020204030204" pitchFamily="34" charset="0"/>
                <a:ea typeface="Calibri" panose="020F0502020204030204" pitchFamily="34" charset="0"/>
                <a:cs typeface="Times New Roman" panose="02020603050405020304" pitchFamily="18" charset="0"/>
              </a:rPr>
              <a:t>Hub: when received a frame from one port, hub will copy the packet and </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broadcast</a:t>
            </a:r>
            <a:r>
              <a:rPr lang="en-US" dirty="0">
                <a:latin typeface="Calibri" panose="020F0502020204030204" pitchFamily="34" charset="0"/>
                <a:ea typeface="Calibri" panose="020F0502020204030204" pitchFamily="34" charset="0"/>
                <a:cs typeface="Times New Roman" panose="02020603050405020304" pitchFamily="18" charset="0"/>
              </a:rPr>
              <a:t> it to all the other ports.</a:t>
            </a:r>
          </a:p>
        </p:txBody>
      </p:sp>
    </p:spTree>
    <p:extLst>
      <p:ext uri="{BB962C8B-B14F-4D97-AF65-F5344CB8AC3E}">
        <p14:creationId xmlns:p14="http://schemas.microsoft.com/office/powerpoint/2010/main" val="42436062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1.10: Transmitting segments with flow control</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67000" y="1905000"/>
            <a:ext cx="3614737" cy="3480235"/>
          </a:xfrm>
        </p:spPr>
      </p:pic>
      <p:sp>
        <p:nvSpPr>
          <p:cNvPr id="5" name="Rectangle 4"/>
          <p:cNvSpPr/>
          <p:nvPr/>
        </p:nvSpPr>
        <p:spPr>
          <a:xfrm>
            <a:off x="2286000" y="6019800"/>
            <a:ext cx="5334000" cy="369332"/>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Receivers controls senders not to transmit too much.</a:t>
            </a:r>
            <a:endParaRPr lang="en-US" dirty="0"/>
          </a:p>
        </p:txBody>
      </p:sp>
    </p:spTree>
    <p:extLst>
      <p:ext uri="{BB962C8B-B14F-4D97-AF65-F5344CB8AC3E}">
        <p14:creationId xmlns:p14="http://schemas.microsoft.com/office/powerpoint/2010/main" val="674379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1.11: Windowing</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62250" y="1417638"/>
            <a:ext cx="3619500" cy="3619500"/>
          </a:xfrm>
        </p:spPr>
      </p:pic>
      <p:sp>
        <p:nvSpPr>
          <p:cNvPr id="5" name="Rectangle 4"/>
          <p:cNvSpPr/>
          <p:nvPr/>
        </p:nvSpPr>
        <p:spPr>
          <a:xfrm>
            <a:off x="228600" y="5486400"/>
            <a:ext cx="8686800" cy="1200329"/>
          </a:xfrm>
          <a:prstGeom prst="rect">
            <a:avLst/>
          </a:prstGeom>
        </p:spPr>
        <p:txBody>
          <a:bodyPr wrap="square">
            <a:spAutoFit/>
          </a:bodyPr>
          <a:lstStyle/>
          <a:p>
            <a:pPr marL="457200" marR="0" indent="457200">
              <a:spcBef>
                <a:spcPts val="0"/>
              </a:spcBef>
              <a:spcAft>
                <a:spcPts val="600"/>
              </a:spcAft>
            </a:pPr>
            <a:r>
              <a:rPr lang="en-US" dirty="0">
                <a:latin typeface="Times New Roman" panose="02020603050405020304" pitchFamily="18" charset="0"/>
                <a:ea typeface="Times New Roman" panose="02020603050405020304" pitchFamily="18" charset="0"/>
              </a:rPr>
              <a:t>If you’ve configured a window size of 1, the sending machine will wait for an acknowledgment for each data segment it transmits before transmitting another one but will allow three to be transmitted before receiving an acknowledgement if the window size is set to 3.</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81216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1.12: Transport layer reliable delivery</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38400" y="1676400"/>
            <a:ext cx="4555003" cy="3931030"/>
          </a:xfrm>
        </p:spPr>
      </p:pic>
      <p:sp>
        <p:nvSpPr>
          <p:cNvPr id="5" name="Rectangle 4"/>
          <p:cNvSpPr/>
          <p:nvPr/>
        </p:nvSpPr>
        <p:spPr>
          <a:xfrm>
            <a:off x="228600" y="5866192"/>
            <a:ext cx="8751905" cy="646331"/>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In the figure, the sending machine transmits segments 1, 2, and 3. The receiving node acknowledges that it has received them by requesting segment 4 (what it is expecting next). </a:t>
            </a:r>
            <a:endParaRPr lang="en-US" dirty="0"/>
          </a:p>
        </p:txBody>
      </p:sp>
    </p:spTree>
    <p:extLst>
      <p:ext uri="{BB962C8B-B14F-4D97-AF65-F5344CB8AC3E}">
        <p14:creationId xmlns:p14="http://schemas.microsoft.com/office/powerpoint/2010/main" val="2759486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1.13: Routing table used in a router</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400" y="1981200"/>
            <a:ext cx="5150801" cy="2563019"/>
          </a:xfrm>
        </p:spPr>
      </p:pic>
      <p:sp>
        <p:nvSpPr>
          <p:cNvPr id="5" name="Rectangle 4"/>
          <p:cNvSpPr/>
          <p:nvPr/>
        </p:nvSpPr>
        <p:spPr>
          <a:xfrm>
            <a:off x="228600" y="5257800"/>
            <a:ext cx="8751905" cy="1200329"/>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A packet from network 1 to network 3 will be first processed by the router in the left, since the destination is to network 3, so it will be forwarded to interface “S0”, when it reaches the router in the right, it will be forwarded to interface “E0” since network 3 corresponds to interface “E0”</a:t>
            </a:r>
            <a:endParaRPr lang="en-US" dirty="0"/>
          </a:p>
        </p:txBody>
      </p:sp>
      <p:sp>
        <p:nvSpPr>
          <p:cNvPr id="3" name="Oval 2"/>
          <p:cNvSpPr/>
          <p:nvPr/>
        </p:nvSpPr>
        <p:spPr>
          <a:xfrm>
            <a:off x="2743200" y="4267200"/>
            <a:ext cx="3733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2840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1.14: A router in an internetwork</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31605" y="2209800"/>
            <a:ext cx="5680789" cy="1324769"/>
          </a:xfrm>
        </p:spPr>
      </p:pic>
      <p:sp>
        <p:nvSpPr>
          <p:cNvPr id="5" name="Rectangle 4"/>
          <p:cNvSpPr/>
          <p:nvPr/>
        </p:nvSpPr>
        <p:spPr>
          <a:xfrm>
            <a:off x="838200" y="4191000"/>
            <a:ext cx="7620000" cy="1754326"/>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Each router LAN interface is a broadcast domain. Routers break up broadcast domains by default and provide WAN services.</a:t>
            </a:r>
          </a:p>
          <a:p>
            <a:pPr marL="285750" indent="-285750" algn="just">
              <a:buFont typeface="Arial" panose="020B0604020202020204" pitchFamily="34" charset="0"/>
              <a:buChar char="•"/>
            </a:pPr>
            <a:r>
              <a:rPr lang="en-US" dirty="0">
                <a:latin typeface="Calibri" panose="020F0502020204030204" pitchFamily="34" charset="0"/>
                <a:cs typeface="Times New Roman" panose="02020603050405020304" pitchFamily="18" charset="0"/>
              </a:rPr>
              <a:t>Routers, by default, do not forward broadcast packets;</a:t>
            </a:r>
          </a:p>
          <a:p>
            <a:pPr marL="285750" indent="-285750" algn="just">
              <a:buFont typeface="Arial" panose="020B0604020202020204" pitchFamily="34" charset="0"/>
              <a:buChar char="•"/>
            </a:pPr>
            <a:r>
              <a:rPr lang="en-US" dirty="0">
                <a:latin typeface="Calibri" panose="020F0502020204030204" pitchFamily="34" charset="0"/>
                <a:cs typeface="Times New Roman" panose="02020603050405020304" pitchFamily="18" charset="0"/>
              </a:rPr>
              <a:t>Routers use logical addresses, e.g., IP, to determine next hop to forward packets;</a:t>
            </a:r>
          </a:p>
          <a:p>
            <a:pPr marL="285750" indent="-285750" algn="just">
              <a:buFont typeface="Arial" panose="020B0604020202020204" pitchFamily="34" charset="0"/>
              <a:buChar char="•"/>
            </a:pPr>
            <a:r>
              <a:rPr lang="en-US" dirty="0">
                <a:latin typeface="Calibri" panose="020F0502020204030204" pitchFamily="34" charset="0"/>
                <a:cs typeface="Times New Roman" panose="02020603050405020304" pitchFamily="18" charset="0"/>
              </a:rPr>
              <a:t>Routers can use access lists to provide security control;</a:t>
            </a:r>
            <a:endParaRPr lang="en-US" dirty="0"/>
          </a:p>
        </p:txBody>
      </p:sp>
    </p:spTree>
    <p:extLst>
      <p:ext uri="{BB962C8B-B14F-4D97-AF65-F5344CB8AC3E}">
        <p14:creationId xmlns:p14="http://schemas.microsoft.com/office/powerpoint/2010/main" val="37569524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1.16: A switch in an internetwork</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38400" y="1752600"/>
            <a:ext cx="4043362" cy="3540360"/>
          </a:xfrm>
        </p:spPr>
      </p:pic>
      <p:sp>
        <p:nvSpPr>
          <p:cNvPr id="5" name="Rectangle 4"/>
          <p:cNvSpPr/>
          <p:nvPr/>
        </p:nvSpPr>
        <p:spPr>
          <a:xfrm>
            <a:off x="762000" y="5562600"/>
            <a:ext cx="8153400" cy="923330"/>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Figure 1.16 shows a switch in an internetwork and how John is sending packets to the Internet and Sally doesn’t hear his frames because she is in a different collision domain. </a:t>
            </a:r>
            <a:endParaRPr lang="en-US" dirty="0"/>
          </a:p>
        </p:txBody>
      </p:sp>
    </p:spTree>
    <p:extLst>
      <p:ext uri="{BB962C8B-B14F-4D97-AF65-F5344CB8AC3E}">
        <p14:creationId xmlns:p14="http://schemas.microsoft.com/office/powerpoint/2010/main" val="27390081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1.17: A hub in a network	</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47800" y="1448118"/>
            <a:ext cx="5638800" cy="3455264"/>
          </a:xfrm>
        </p:spPr>
      </p:pic>
      <p:sp>
        <p:nvSpPr>
          <p:cNvPr id="5" name="Rectangle 4"/>
          <p:cNvSpPr/>
          <p:nvPr/>
        </p:nvSpPr>
        <p:spPr>
          <a:xfrm>
            <a:off x="609600" y="5257800"/>
            <a:ext cx="8305800" cy="646331"/>
          </a:xfrm>
          <a:prstGeom prst="rect">
            <a:avLst/>
          </a:prstGeom>
        </p:spPr>
        <p:txBody>
          <a:bodyPr wrap="square">
            <a:spAutoFit/>
          </a:bodyPr>
          <a:lstStyle/>
          <a:p>
            <a:pPr algn="ctr"/>
            <a:r>
              <a:rPr lang="en-US" dirty="0">
                <a:latin typeface="Calibri" panose="020F0502020204030204" pitchFamily="34" charset="0"/>
                <a:ea typeface="Calibri" panose="020F0502020204030204" pitchFamily="34" charset="0"/>
                <a:cs typeface="Times New Roman" panose="02020603050405020304" pitchFamily="18" charset="0"/>
              </a:rPr>
              <a:t>Figure 1.17 shows a hub in a network, and how when one host transmits, all other hosts must stop and listen</a:t>
            </a:r>
            <a:endParaRPr lang="en-US" dirty="0"/>
          </a:p>
        </p:txBody>
      </p:sp>
    </p:spTree>
    <p:extLst>
      <p:ext uri="{BB962C8B-B14F-4D97-AF65-F5344CB8AC3E}">
        <p14:creationId xmlns:p14="http://schemas.microsoft.com/office/powerpoint/2010/main" val="1735675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a:t>
            </a:r>
            <a:r>
              <a:rPr lang="en-US" dirty="0" err="1"/>
              <a:t>v.s</a:t>
            </a:r>
            <a:r>
              <a:rPr lang="en-US" dirty="0"/>
              <a:t>. </a:t>
            </a:r>
            <a:r>
              <a:rPr lang="en-US" dirty="0" smtClean="0"/>
              <a:t>Layer 2 </a:t>
            </a:r>
            <a:r>
              <a:rPr lang="en-US" dirty="0"/>
              <a:t>devices</a:t>
            </a:r>
          </a:p>
        </p:txBody>
      </p:sp>
      <p:sp>
        <p:nvSpPr>
          <p:cNvPr id="3" name="Content Placeholder 2"/>
          <p:cNvSpPr>
            <a:spLocks noGrp="1"/>
          </p:cNvSpPr>
          <p:nvPr>
            <p:ph idx="1"/>
          </p:nvPr>
        </p:nvSpPr>
        <p:spPr/>
        <p:txBody>
          <a:bodyPr/>
          <a:lstStyle/>
          <a:p>
            <a:r>
              <a:rPr lang="en-US" dirty="0" smtClean="0"/>
              <a:t>Layer 3 </a:t>
            </a:r>
            <a:r>
              <a:rPr lang="en-US" dirty="0"/>
              <a:t>devices, e.g., routers, need to locate specific networks using logical addresses such as IP;</a:t>
            </a:r>
          </a:p>
          <a:p>
            <a:r>
              <a:rPr lang="en-US" dirty="0" smtClean="0"/>
              <a:t>Layer 2 </a:t>
            </a:r>
            <a:r>
              <a:rPr lang="en-US" dirty="0"/>
              <a:t>devices, e.g., switches, need to locate specific devices using MAC addresses;</a:t>
            </a:r>
          </a:p>
        </p:txBody>
      </p:sp>
    </p:spTree>
    <p:extLst>
      <p:ext uri="{BB962C8B-B14F-4D97-AF65-F5344CB8AC3E}">
        <p14:creationId xmlns:p14="http://schemas.microsoft.com/office/powerpoint/2010/main" val="1245491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3175" y="0"/>
            <a:ext cx="2057400" cy="6858000"/>
          </a:xfrm>
          <a:prstGeom prst="rect">
            <a:avLst/>
          </a:prstGeom>
          <a:solidFill>
            <a:srgbClr val="CC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867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3513"/>
            <a:ext cx="1447800" cy="411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6" name="Rectangle 6"/>
          <p:cNvSpPr>
            <a:spLocks noChangeArrowheads="1"/>
          </p:cNvSpPr>
          <p:nvPr/>
        </p:nvSpPr>
        <p:spPr bwMode="auto">
          <a:xfrm>
            <a:off x="0" y="6400800"/>
            <a:ext cx="2057400" cy="457200"/>
          </a:xfrm>
          <a:prstGeom prst="rect">
            <a:avLst/>
          </a:prstGeom>
          <a:solidFill>
            <a:schemeClr val="tx2"/>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pic>
        <p:nvPicPr>
          <p:cNvPr id="2867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464300"/>
            <a:ext cx="1295400" cy="31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8" name="Rectangle 8"/>
          <p:cNvSpPr>
            <a:spLocks noGrp="1" noChangeArrowheads="1"/>
          </p:cNvSpPr>
          <p:nvPr>
            <p:ph type="title"/>
          </p:nvPr>
        </p:nvSpPr>
        <p:spPr>
          <a:xfrm>
            <a:off x="2133600" y="274638"/>
            <a:ext cx="6553200" cy="1143000"/>
          </a:xfrm>
          <a:noFill/>
        </p:spPr>
        <p:txBody>
          <a:bodyPr/>
          <a:lstStyle/>
          <a:p>
            <a:pPr eaLnBrk="1" hangingPunct="1"/>
            <a:r>
              <a:rPr lang="en-US"/>
              <a:t>Written Labs and Review Questions</a:t>
            </a:r>
          </a:p>
        </p:txBody>
      </p:sp>
      <p:sp>
        <p:nvSpPr>
          <p:cNvPr id="28679" name="Rectangle 9"/>
          <p:cNvSpPr>
            <a:spLocks noGrp="1" noChangeArrowheads="1"/>
          </p:cNvSpPr>
          <p:nvPr>
            <p:ph type="body" idx="1"/>
          </p:nvPr>
        </p:nvSpPr>
        <p:spPr>
          <a:xfrm>
            <a:off x="2362200" y="1600200"/>
            <a:ext cx="6324600" cy="4525963"/>
          </a:xfrm>
          <a:noFill/>
        </p:spPr>
        <p:txBody>
          <a:bodyPr/>
          <a:lstStyle/>
          <a:p>
            <a:pPr lvl="1" eaLnBrk="1" hangingPunct="1"/>
            <a:r>
              <a:rPr lang="en-US" sz="2400" dirty="0"/>
              <a:t>Read through the Exam Essentials section together in class</a:t>
            </a:r>
          </a:p>
          <a:p>
            <a:pPr lvl="1" eaLnBrk="1" hangingPunct="1"/>
            <a:r>
              <a:rPr lang="en-US" sz="2400" dirty="0"/>
              <a:t>Open your books and go through all the written labs and the review questions.</a:t>
            </a:r>
          </a:p>
          <a:p>
            <a:pPr lvl="1" eaLnBrk="1" hangingPunct="1"/>
            <a:r>
              <a:rPr lang="en-US" sz="2400" dirty="0"/>
              <a:t>Review the answers in class.</a:t>
            </a:r>
          </a:p>
        </p:txBody>
      </p:sp>
      <p:sp>
        <p:nvSpPr>
          <p:cNvPr id="28680" name="Rectangle 11"/>
          <p:cNvSpPr>
            <a:spLocks noChangeArrowheads="1"/>
          </p:cNvSpPr>
          <p:nvPr/>
        </p:nvSpPr>
        <p:spPr bwMode="auto">
          <a:xfrm>
            <a:off x="7696200" y="6248400"/>
            <a:ext cx="762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0960F9B-35D3-4F3E-BAE5-FEE2EA68F4A8}" type="slidenum">
              <a:rPr lang="en-US" sz="1400">
                <a:latin typeface="Times" panose="02020603050405020304" pitchFamily="18" charset="0"/>
              </a:rPr>
              <a:pPr algn="r"/>
              <a:t>38</a:t>
            </a:fld>
            <a:endParaRPr lang="en-US" sz="1400">
              <a:latin typeface="Times" panose="02020603050405020304" pitchFamily="18" charset="0"/>
            </a:endParaRPr>
          </a:p>
        </p:txBody>
      </p:sp>
      <p:sp>
        <p:nvSpPr>
          <p:cNvPr id="28681" name="Rectangle 12"/>
          <p:cNvSpPr>
            <a:spLocks noChangeArrowheads="1"/>
          </p:cNvSpPr>
          <p:nvPr/>
        </p:nvSpPr>
        <p:spPr bwMode="auto">
          <a:xfrm>
            <a:off x="3124200" y="6248400"/>
            <a:ext cx="28956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Hub</a:t>
            </a:r>
          </a:p>
        </p:txBody>
      </p:sp>
      <p:sp>
        <p:nvSpPr>
          <p:cNvPr id="4" name="Rectangle 1"/>
          <p:cNvSpPr>
            <a:spLocks noGrp="1" noChangeArrowheads="1"/>
          </p:cNvSpPr>
          <p:nvPr>
            <p:ph idx="1"/>
          </p:nvPr>
        </p:nvSpPr>
        <p:spPr bwMode="auto">
          <a:xfrm>
            <a:off x="457200" y="1534042"/>
            <a:ext cx="8382000" cy="4081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When hubs receive an electrical signal in one </a:t>
            </a:r>
            <a:r>
              <a:rPr lang="en-US" sz="2400" dirty="0" smtClean="0"/>
              <a:t>port, </a:t>
            </a:r>
            <a:r>
              <a:rPr lang="en-US" sz="2400" dirty="0"/>
              <a:t>the hub repeats the signal out all other </a:t>
            </a:r>
            <a:r>
              <a:rPr lang="en-US" sz="2400" dirty="0" smtClean="0"/>
              <a:t>ports.</a:t>
            </a:r>
            <a:endParaRPr lang="en-US" sz="2400" dirty="0"/>
          </a:p>
          <a:p>
            <a:r>
              <a:rPr lang="en-US" sz="2400" dirty="0"/>
              <a:t>When two or more devices send at the same time, an electrical collision occurs, making both signals corrupt.</a:t>
            </a:r>
          </a:p>
          <a:p>
            <a:r>
              <a:rPr lang="en-US" sz="2400" dirty="0"/>
              <a:t>As a result, devices must take turns by using carrier sense multiple access with collision detection (CSMA/CD) logic, so the devices share the (10-Mbps) bandwidth.</a:t>
            </a:r>
          </a:p>
          <a:p>
            <a:r>
              <a:rPr lang="en-US" sz="2400" dirty="0"/>
              <a:t>Broadcasts sent by one device are heard by, and processed by, all other devices on the LAN.</a:t>
            </a:r>
          </a:p>
          <a:p>
            <a:r>
              <a:rPr lang="en-US" sz="2400" dirty="0"/>
              <a:t>Unicast frames are heard by all other devices on the LAN.</a:t>
            </a:r>
          </a:p>
        </p:txBody>
      </p:sp>
    </p:spTree>
    <p:extLst>
      <p:ext uri="{BB962C8B-B14F-4D97-AF65-F5344CB8AC3E}">
        <p14:creationId xmlns:p14="http://schemas.microsoft.com/office/powerpoint/2010/main" val="342325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Figure 1.2: A switch can break up collision domains</a:t>
            </a:r>
          </a:p>
        </p:txBody>
      </p:sp>
      <p:sp>
        <p:nvSpPr>
          <p:cNvPr id="5" name="Rectangle 4"/>
          <p:cNvSpPr/>
          <p:nvPr/>
        </p:nvSpPr>
        <p:spPr>
          <a:xfrm>
            <a:off x="1295400" y="5103674"/>
            <a:ext cx="7139705" cy="1754326"/>
          </a:xfrm>
          <a:prstGeom prst="rect">
            <a:avLst/>
          </a:prstGeom>
        </p:spPr>
        <p:txBody>
          <a:bodyPr wrap="square">
            <a:spAutoFit/>
          </a:bodyPr>
          <a:lstStyle/>
          <a:p>
            <a:pPr algn="just"/>
            <a:r>
              <a:rPr lang="en-US" dirty="0">
                <a:latin typeface="Calibri" panose="020F0502020204030204" pitchFamily="34" charset="0"/>
                <a:ea typeface="Calibri" panose="020F0502020204030204" pitchFamily="34" charset="0"/>
                <a:cs typeface="Times New Roman" panose="02020603050405020304" pitchFamily="18" charset="0"/>
              </a:rPr>
              <a:t>This figure shows a network that’s been segmented with a switch, making each network segment that connects to the switch its own </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separate collision domain</a:t>
            </a:r>
            <a:r>
              <a:rPr lang="en-US" dirty="0">
                <a:latin typeface="Calibri" panose="020F0502020204030204" pitchFamily="34" charset="0"/>
                <a:ea typeface="Calibri" panose="020F0502020204030204" pitchFamily="34" charset="0"/>
                <a:cs typeface="Times New Roman" panose="02020603050405020304" pitchFamily="18" charset="0"/>
              </a:rPr>
              <a:t>. Doing this results in a lot less yelling!</a:t>
            </a:r>
          </a:p>
          <a:p>
            <a:pPr algn="just"/>
            <a:r>
              <a:rPr lang="en-US" dirty="0">
                <a:latin typeface="Calibri" panose="020F0502020204030204" pitchFamily="34" charset="0"/>
                <a:cs typeface="Times New Roman" panose="02020603050405020304" pitchFamily="18" charset="0"/>
              </a:rPr>
              <a:t>Switch: keep a track of MAC address and the corresponding port, so when received a frame, it will look up the map and forward it to the specific system.</a:t>
            </a:r>
            <a:endParaRPr lang="en-US" dirty="0"/>
          </a:p>
        </p:txBody>
      </p:sp>
      <p:pic>
        <p:nvPicPr>
          <p:cNvPr id="1699" name="Picture 16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6400" y="1600200"/>
            <a:ext cx="6019800" cy="3276908"/>
          </a:xfrm>
          <a:prstGeom prst="rect">
            <a:avLst/>
          </a:prstGeom>
        </p:spPr>
      </p:pic>
    </p:spTree>
    <p:extLst>
      <p:ext uri="{BB962C8B-B14F-4D97-AF65-F5344CB8AC3E}">
        <p14:creationId xmlns:p14="http://schemas.microsoft.com/office/powerpoint/2010/main" val="884195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Switch </a:t>
            </a:r>
          </a:p>
        </p:txBody>
      </p:sp>
      <p:sp>
        <p:nvSpPr>
          <p:cNvPr id="3" name="Content Placeholder 2"/>
          <p:cNvSpPr>
            <a:spLocks noGrp="1"/>
          </p:cNvSpPr>
          <p:nvPr>
            <p:ph idx="1"/>
          </p:nvPr>
        </p:nvSpPr>
        <p:spPr>
          <a:xfrm>
            <a:off x="457200" y="1219200"/>
            <a:ext cx="8229600" cy="4525963"/>
          </a:xfrm>
        </p:spPr>
        <p:txBody>
          <a:bodyPr/>
          <a:lstStyle/>
          <a:p>
            <a:r>
              <a:rPr lang="en-US" sz="2800" dirty="0"/>
              <a:t>Switches separated devices into groups called </a:t>
            </a:r>
            <a:r>
              <a:rPr lang="en-US" sz="2800" i="1" dirty="0"/>
              <a:t>collision domains</a:t>
            </a:r>
            <a:r>
              <a:rPr lang="en-US" sz="2800" dirty="0"/>
              <a:t>.</a:t>
            </a:r>
          </a:p>
          <a:p>
            <a:r>
              <a:rPr lang="en-US" sz="2800" dirty="0"/>
              <a:t>Switches reduced the number of collisions that occurred in the network, because frames inside one collision domain did not collide with frames in another collision domain.</a:t>
            </a:r>
          </a:p>
          <a:p>
            <a:r>
              <a:rPr lang="en-US" sz="2800" dirty="0"/>
              <a:t>Switches increased bandwidth by giving each collision domain its own separate bandwidth, with one sender at a time per collision domain.</a:t>
            </a:r>
          </a:p>
          <a:p>
            <a:r>
              <a:rPr lang="en-US" sz="2800" dirty="0"/>
              <a:t>Bridge is a simple version or predecessor of switch, which can break up a network into 2 collision domains.</a:t>
            </a:r>
          </a:p>
          <a:p>
            <a:endParaRPr lang="en-US" sz="2800" dirty="0"/>
          </a:p>
        </p:txBody>
      </p:sp>
    </p:spTree>
    <p:extLst>
      <p:ext uri="{BB962C8B-B14F-4D97-AF65-F5344CB8AC3E}">
        <p14:creationId xmlns:p14="http://schemas.microsoft.com/office/powerpoint/2010/main" val="1202186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class practice 1</a:t>
            </a:r>
          </a:p>
        </p:txBody>
      </p:sp>
      <p:sp>
        <p:nvSpPr>
          <p:cNvPr id="3" name="Content Placeholder 2"/>
          <p:cNvSpPr>
            <a:spLocks noGrp="1"/>
          </p:cNvSpPr>
          <p:nvPr>
            <p:ph idx="1"/>
          </p:nvPr>
        </p:nvSpPr>
        <p:spPr>
          <a:xfrm>
            <a:off x="457200" y="1295401"/>
            <a:ext cx="8229600" cy="1371600"/>
          </a:xfrm>
        </p:spPr>
        <p:txBody>
          <a:bodyPr/>
          <a:lstStyle/>
          <a:p>
            <a:pPr marL="0" indent="0">
              <a:buNone/>
            </a:pPr>
            <a:r>
              <a:rPr lang="en-US" sz="2400" dirty="0"/>
              <a:t>Create four collision domains with the ability to send data in a speed of 100Mb/s at each link. Please drag one device in the figure below.</a:t>
            </a:r>
          </a:p>
          <a:p>
            <a:pPr marL="0" indent="0">
              <a:buNone/>
            </a:pPr>
            <a:endParaRPr lang="en-US" sz="2400" dirty="0"/>
          </a:p>
        </p:txBody>
      </p:sp>
      <p:pic>
        <p:nvPicPr>
          <p:cNvPr id="6" name="Picture 5"/>
          <p:cNvPicPr>
            <a:picLocks noChangeAspect="1"/>
          </p:cNvPicPr>
          <p:nvPr/>
        </p:nvPicPr>
        <p:blipFill>
          <a:blip r:embed="rId3"/>
          <a:stretch>
            <a:fillRect/>
          </a:stretch>
        </p:blipFill>
        <p:spPr>
          <a:xfrm>
            <a:off x="742950" y="2667001"/>
            <a:ext cx="7943850" cy="3467100"/>
          </a:xfrm>
          <a:prstGeom prst="rect">
            <a:avLst/>
          </a:prstGeom>
        </p:spPr>
      </p:pic>
      <p:sp>
        <p:nvSpPr>
          <p:cNvPr id="7" name="Rectangle 6"/>
          <p:cNvSpPr/>
          <p:nvPr/>
        </p:nvSpPr>
        <p:spPr>
          <a:xfrm>
            <a:off x="6553200" y="5410200"/>
            <a:ext cx="1371600" cy="381000"/>
          </a:xfrm>
          <a:prstGeom prst="rect">
            <a:avLst/>
          </a:prstGeom>
          <a:solidFill>
            <a:srgbClr val="006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Hub</a:t>
            </a:r>
          </a:p>
        </p:txBody>
      </p:sp>
    </p:spTree>
    <p:extLst>
      <p:ext uri="{BB962C8B-B14F-4D97-AF65-F5344CB8AC3E}">
        <p14:creationId xmlns:p14="http://schemas.microsoft.com/office/powerpoint/2010/main" val="27962972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Switch</a:t>
            </a:r>
          </a:p>
        </p:txBody>
      </p:sp>
      <p:sp>
        <p:nvSpPr>
          <p:cNvPr id="3" name="Content Placeholder 2"/>
          <p:cNvSpPr>
            <a:spLocks noGrp="1"/>
          </p:cNvSpPr>
          <p:nvPr>
            <p:ph idx="1"/>
          </p:nvPr>
        </p:nvSpPr>
        <p:spPr>
          <a:xfrm>
            <a:off x="457200" y="1295400"/>
            <a:ext cx="8229600" cy="990600"/>
          </a:xfrm>
        </p:spPr>
        <p:txBody>
          <a:bodyPr/>
          <a:lstStyle/>
          <a:p>
            <a:r>
              <a:rPr lang="en-US" dirty="0"/>
              <a:t>Compare the destination with the MAC table and determine forward the packet</a:t>
            </a:r>
          </a:p>
        </p:txBody>
      </p:sp>
      <p:pic>
        <p:nvPicPr>
          <p:cNvPr id="4" name="Picture 3"/>
          <p:cNvPicPr>
            <a:picLocks noChangeAspect="1"/>
          </p:cNvPicPr>
          <p:nvPr/>
        </p:nvPicPr>
        <p:blipFill>
          <a:blip r:embed="rId3"/>
          <a:stretch>
            <a:fillRect/>
          </a:stretch>
        </p:blipFill>
        <p:spPr>
          <a:xfrm>
            <a:off x="838200" y="2597427"/>
            <a:ext cx="6796088" cy="3978824"/>
          </a:xfrm>
          <a:prstGeom prst="rect">
            <a:avLst/>
          </a:prstGeom>
        </p:spPr>
      </p:pic>
    </p:spTree>
    <p:extLst>
      <p:ext uri="{BB962C8B-B14F-4D97-AF65-F5344CB8AC3E}">
        <p14:creationId xmlns:p14="http://schemas.microsoft.com/office/powerpoint/2010/main" val="24650043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Learning Switch</a:t>
            </a:r>
          </a:p>
        </p:txBody>
      </p:sp>
      <p:sp>
        <p:nvSpPr>
          <p:cNvPr id="3" name="Content Placeholder 2"/>
          <p:cNvSpPr>
            <a:spLocks noGrp="1"/>
          </p:cNvSpPr>
          <p:nvPr>
            <p:ph idx="1"/>
          </p:nvPr>
        </p:nvSpPr>
        <p:spPr>
          <a:xfrm>
            <a:off x="457200" y="1249363"/>
            <a:ext cx="8229600" cy="1219199"/>
          </a:xfrm>
        </p:spPr>
        <p:txBody>
          <a:bodyPr/>
          <a:lstStyle/>
          <a:p>
            <a:r>
              <a:rPr lang="en-US" sz="1800" dirty="0"/>
              <a:t>Switches build the address table by listening to incoming frames and examining the </a:t>
            </a:r>
            <a:r>
              <a:rPr lang="en-US" sz="1800" i="1" dirty="0"/>
              <a:t>source MAC address</a:t>
            </a:r>
            <a:r>
              <a:rPr lang="en-US" sz="1800" dirty="0"/>
              <a:t> in the frame. If a frame enters the switch and the source MAC address is not in the MAC address table, the switch creates an entry in the table. </a:t>
            </a:r>
          </a:p>
        </p:txBody>
      </p:sp>
      <p:pic>
        <p:nvPicPr>
          <p:cNvPr id="4" name="Picture 3"/>
          <p:cNvPicPr>
            <a:picLocks noChangeAspect="1"/>
          </p:cNvPicPr>
          <p:nvPr/>
        </p:nvPicPr>
        <p:blipFill>
          <a:blip r:embed="rId3"/>
          <a:stretch>
            <a:fillRect/>
          </a:stretch>
        </p:blipFill>
        <p:spPr>
          <a:xfrm>
            <a:off x="609600" y="2819400"/>
            <a:ext cx="7496175" cy="2959771"/>
          </a:xfrm>
          <a:prstGeom prst="rect">
            <a:avLst/>
          </a:prstGeom>
        </p:spPr>
      </p:pic>
    </p:spTree>
    <p:extLst>
      <p:ext uri="{BB962C8B-B14F-4D97-AF65-F5344CB8AC3E}">
        <p14:creationId xmlns:p14="http://schemas.microsoft.com/office/powerpoint/2010/main" val="1992764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TotalTime>
  <Words>1512</Words>
  <Application>Microsoft Office PowerPoint</Application>
  <PresentationFormat>On-screen Show (4:3)</PresentationFormat>
  <Paragraphs>132</Paragraphs>
  <Slides>38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Times</vt:lpstr>
      <vt:lpstr>Times New Roman</vt:lpstr>
      <vt:lpstr>Default Design</vt:lpstr>
      <vt:lpstr>PowerPoint Presentation</vt:lpstr>
      <vt:lpstr>Chapter 1 Objectives</vt:lpstr>
      <vt:lpstr>Figure 1.1: A Very Basic Network</vt:lpstr>
      <vt:lpstr>Hub</vt:lpstr>
      <vt:lpstr>Figure 1.2: A switch can break up collision domains</vt:lpstr>
      <vt:lpstr>Switch </vt:lpstr>
      <vt:lpstr>In class practice 1</vt:lpstr>
      <vt:lpstr>Switch</vt:lpstr>
      <vt:lpstr>Learning Switch</vt:lpstr>
      <vt:lpstr>Learning Switch</vt:lpstr>
      <vt:lpstr>Figure 1.3: Routers create an internetwork</vt:lpstr>
      <vt:lpstr>Hub v.s. Switch v.s. Router</vt:lpstr>
      <vt:lpstr>Collision Domain</vt:lpstr>
      <vt:lpstr>Collision Domain</vt:lpstr>
      <vt:lpstr>Broadcast Domain</vt:lpstr>
      <vt:lpstr>Figure 1.4: Internetworking devices</vt:lpstr>
      <vt:lpstr>In class practice</vt:lpstr>
      <vt:lpstr>PowerPoint Presentation</vt:lpstr>
      <vt:lpstr>PowerPoint Presentation</vt:lpstr>
      <vt:lpstr>PowerPoint Presentation</vt:lpstr>
      <vt:lpstr>PowerPoint Presentation</vt:lpstr>
      <vt:lpstr>PowerPoint Presentation</vt:lpstr>
      <vt:lpstr>Figure 1.6: The upper layers Figure 1.7: The lower layers</vt:lpstr>
      <vt:lpstr>Figure 1.8: OSI layer functions</vt:lpstr>
      <vt:lpstr>PowerPoint Presentation</vt:lpstr>
      <vt:lpstr>PowerPoint Presentation</vt:lpstr>
      <vt:lpstr>PowerPoint Presentation</vt:lpstr>
      <vt:lpstr>PowerPoint Presentation</vt:lpstr>
      <vt:lpstr>Figure 1.9: Establishing a connection-oriented session</vt:lpstr>
      <vt:lpstr>Figure 1.10: Transmitting segments with flow control</vt:lpstr>
      <vt:lpstr>Figure 1.11: Windowing</vt:lpstr>
      <vt:lpstr>Figure 1.12: Transport layer reliable delivery</vt:lpstr>
      <vt:lpstr>Figure 1.13: Routing table used in a router</vt:lpstr>
      <vt:lpstr>Figure 1.14: A router in an internetwork</vt:lpstr>
      <vt:lpstr>Figure 1.16: A switch in an internetwork</vt:lpstr>
      <vt:lpstr>Figure 1.17: A hub in a network </vt:lpstr>
      <vt:lpstr>Layer 3 v.s. Layer 2 devices</vt:lpstr>
      <vt:lpstr>Written Labs and Review Questions</vt:lpstr>
    </vt:vector>
  </TitlesOfParts>
  <Company>Wiley Publishing,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Janet Chang</dc:creator>
  <cp:lastModifiedBy>Yu, Senhua</cp:lastModifiedBy>
  <cp:revision>156</cp:revision>
  <dcterms:created xsi:type="dcterms:W3CDTF">2006-02-28T18:28:56Z</dcterms:created>
  <dcterms:modified xsi:type="dcterms:W3CDTF">2017-02-04T19:59:34Z</dcterms:modified>
</cp:coreProperties>
</file>